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embeddedFontLst>
    <p:embeddedFont>
      <p:font typeface="Amatic SC"/>
      <p:regular r:id="rId26"/>
      <p:bold r:id="rId27"/>
    </p:embeddedFont>
    <p:embeddedFont>
      <p:font typeface="Bree Serif"/>
      <p:regular r:id="rId28"/>
    </p:embeddedFont>
    <p:embeddedFont>
      <p:font typeface="Comfortaa"/>
      <p:regular r:id="rId29"/>
      <p:bold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AmaticSC-regular.fntdata"/><Relationship Id="rId25" Type="http://schemas.openxmlformats.org/officeDocument/2006/relationships/slide" Target="slides/slide20.xml"/><Relationship Id="rId28" Type="http://schemas.openxmlformats.org/officeDocument/2006/relationships/font" Target="fonts/BreeSerif-regular.fntdata"/><Relationship Id="rId27" Type="http://schemas.openxmlformats.org/officeDocument/2006/relationships/font" Target="fonts/AmaticS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Comforta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Comfortaa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a63f5e6e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a63f5e6e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a4f97cb9e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a4f97cb9e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a4f97cb9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a4f97cb9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a63f5e6e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a63f5e6e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a4f97cb9e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a4f97cb9e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a4f97cb9e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a4f97cb9e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a4f97cb9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a4f97cb9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a63f5e6e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a63f5e6e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9a4f97cb9e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9a4f97cb9e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9a4f97cb9e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9a4f97cb9e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a4f97cb9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a4f97cb9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9a4f97cb9e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9a4f97cb9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a63f5e6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a63f5e6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a4f97cb9e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a4f97cb9e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a4f97cb9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a4f97cb9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a4f97cb9e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a4f97cb9e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a4f97cb9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a4f97cb9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a4f97cb9e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a4f97cb9e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a4f97cb9e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a4f97cb9e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hyperlink" Target="https://www.mostratec.com.br/wp-content/uploads/2020/08/REGRAS-DE-PESQUISA_MOSTRATEC_2020.pdf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hyperlink" Target="https://support.google.com/youtube/answer/57407?co=GENIE.Platform%3DDesktop&amp;hl=pt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s://docs.google.com/presentation/d/18MDRbpgEpVj1Pf9htjUaph74jekxyWgFI6JcnrCCf7k/edit#slide=id.p1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874800"/>
            <a:ext cx="8839201" cy="339389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810251" y="3064141"/>
            <a:ext cx="5056800" cy="15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1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Recomendações</a:t>
            </a:r>
            <a:endParaRPr sz="61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1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Para o seu vídeo</a:t>
            </a:r>
            <a:endParaRPr sz="61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1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1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1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1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1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1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2"/>
          <p:cNvSpPr txBox="1"/>
          <p:nvPr/>
        </p:nvSpPr>
        <p:spPr>
          <a:xfrm>
            <a:off x="904225" y="13348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REGRAS</a:t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BÁSICAS</a:t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3"/>
          <p:cNvSpPr txBox="1"/>
          <p:nvPr/>
        </p:nvSpPr>
        <p:spPr>
          <a:xfrm>
            <a:off x="904225" y="11824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Todos(as)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os(as) alunos(as) responsáveis pelo projeto devem participar do vídeo.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 vídeo deve ter participação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exclusiva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dos(as) finalistas,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sem a presença do(a) orientador(a) ou coorientador(a)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A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postura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do(a) aluno(a) pesquisador(a), bem como sua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linguagem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e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vestimenta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, devem ser adequadas.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4"/>
          <p:cNvSpPr txBox="1"/>
          <p:nvPr/>
        </p:nvSpPr>
        <p:spPr>
          <a:xfrm>
            <a:off x="904225" y="11824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Demonstrações práticas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de qualquer natureza devem ser realizadas com os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EPI’s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pertinentes à atividade.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As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regras completas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relacionadas ao vídeo você encontra n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os itens 1.5 e 9 em: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https://www.mostratec.com.br/wp-content/uploads/2020/08/REGRAS-DE-PESQUISA_MOSTRATEC_2020.pdf</a:t>
            </a:r>
            <a:endParaRPr sz="2000" u="sng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5"/>
          <p:cNvSpPr txBox="1"/>
          <p:nvPr/>
        </p:nvSpPr>
        <p:spPr>
          <a:xfrm>
            <a:off x="904225" y="13348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RECOMENDAÇÕES</a:t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GERAIS</a:t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6"/>
          <p:cNvSpPr txBox="1"/>
          <p:nvPr/>
        </p:nvSpPr>
        <p:spPr>
          <a:xfrm>
            <a:off x="904225" y="11824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 vídeo deve descrever, com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início, meio e fim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, qual o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objetivo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do seu projeto e quais os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resultados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alcançados.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Os(as) avaliadores(as) e o público interessado devem ser capazes de compreender a ideia geral do seu projeto e como ele foi desenvolvido.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7"/>
          <p:cNvSpPr txBox="1"/>
          <p:nvPr/>
        </p:nvSpPr>
        <p:spPr>
          <a:xfrm>
            <a:off x="904225" y="11824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Seja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criativo(a)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, mas não esqueça de que é importante ser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claro(a)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e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objetivo(a)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na linguagem e na expressão de suas ideias. Fale com clareza, em tom e velocidade médios. 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8"/>
          <p:cNvSpPr txBox="1"/>
          <p:nvPr/>
        </p:nvSpPr>
        <p:spPr>
          <a:xfrm>
            <a:off x="904225" y="13348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A utilização de pôster explicativo, imagens, gráficos e tabelas, bem como slides de apoio é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opcional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. O foco principal do vídeo está no aluno pesquisador e na sua fala.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Cada projeto é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livre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para escolher a melhor forma de fazer sua apresentação, desde que observadas as regras da feira.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9"/>
          <p:cNvSpPr txBox="1"/>
          <p:nvPr/>
        </p:nvSpPr>
        <p:spPr>
          <a:xfrm>
            <a:off x="904225" y="13348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ROTEIRO</a:t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BÁSICO</a:t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30"/>
          <p:cNvSpPr txBox="1"/>
          <p:nvPr/>
        </p:nvSpPr>
        <p:spPr>
          <a:xfrm>
            <a:off x="904225" y="11062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Comfortaa"/>
              <a:buAutoNum type="arabicPeriod"/>
            </a:pP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Apresentação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: nome dos(as) finalistas, orientador(a), sua instituição de ensino e estado de origem;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746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Comfortaa"/>
              <a:buAutoNum type="arabicPeriod"/>
            </a:pP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Introdução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: Apresente a justificativa e o problema, e deixe claro quais são as hipóteses e objetivos;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746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Comfortaa"/>
              <a:buAutoNum type="arabicPeriod"/>
            </a:pP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Fundamentos teóricos e metodologia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: Sustente teoricamente a sua pesquisa e apresente o procedimento metodológico.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22860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31"/>
          <p:cNvSpPr txBox="1"/>
          <p:nvPr/>
        </p:nvSpPr>
        <p:spPr>
          <a:xfrm>
            <a:off x="904225" y="11062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4.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Resultados e discussão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: Quais foram os resultados obtidos? O que eles querem dizer? Como as conclusões se relacionam com os elementos iniciais da pesquisa (problema, hipótese e objetivo)?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Para projetos em andamento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: Quais são as perspectivas? O que você espera dos resultados? Por quê?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904225" y="13348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DETALHES</a:t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solidFill>
                  <a:srgbClr val="FF9900"/>
                </a:solidFill>
                <a:latin typeface="Amatic SC"/>
                <a:ea typeface="Amatic SC"/>
                <a:cs typeface="Amatic SC"/>
                <a:sym typeface="Amatic SC"/>
              </a:rPr>
              <a:t>TÉCNICOS</a:t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0">
              <a:solidFill>
                <a:srgbClr val="FF99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2"/>
          <p:cNvSpPr txBox="1"/>
          <p:nvPr/>
        </p:nvSpPr>
        <p:spPr>
          <a:xfrm>
            <a:off x="904225" y="11062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Os itens citados não precisam estar dispostos exatamente na ordem indicada. Não é necessário destacar a separação dos itens na apresentação. Dê preferência para uma apresentação mais fluida, como se estivesse contando uma história.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904225" y="13348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 vídeo deve ter entre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cinco e dez minutos de duração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, com qualidade mínima de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480p 30fps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. 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Ele deverá ser carregado no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YouTube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e ter seu link de acesso informado no sistema de inscrição. 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904225" y="1334850"/>
            <a:ext cx="74082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 vídeo pode ser gravado em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português, espanhol ou inglês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. Os trabalhos de países estrangeiros devem ser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legendados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no mesmo idioma da apresentação.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Para informações de como carregar um vídeo e adicionar legendas no YouTube acesse: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https://support.google.com/youtube/answer/57407?co=GENIE.Platform%3DDesktop&amp;hl=pt</a:t>
            </a:r>
            <a:endParaRPr sz="2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904225" y="11824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 vídeo pode ser gravado em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smartphone, notebook ou câmera digital,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sempre na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 horizontal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. Se for necessário, apoie o equipamento para evitar que a gravação saia tremida.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É permitida a edição do vídeo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utilizando quaisquer recursos que você tiver acesso, como aplicativos ou softwares. 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>
            <a:off x="904225" y="11824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Recomenda-se que você utilize a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claquete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a seguir para identificar seu projeto no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início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do vídeo. Clique no link e baixe a versão editável: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u="sng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https://docs.google.com/presentation/d/18MDRbpgEpVj1Pf9htjUaph74jekxyWgFI6JcnrCCf7k/edit#slide=id.p1</a:t>
            </a:r>
            <a:endParaRPr sz="19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 txBox="1"/>
          <p:nvPr/>
        </p:nvSpPr>
        <p:spPr>
          <a:xfrm>
            <a:off x="904225" y="11824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O vídeo pode ser gravado em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ambiente externo ou interno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. Recomenda-se que você utilize uma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roupa de cor lisa 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e que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 contraste com a cor de fundo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do seu local de gravação.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0"/>
          <p:cNvSpPr txBox="1"/>
          <p:nvPr/>
        </p:nvSpPr>
        <p:spPr>
          <a:xfrm>
            <a:off x="904225" y="11824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    	Cuidados com a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iluminação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: evite gravar em ambientes muito claros ou escuros. Caso opte por gravar em ambiente interno, o faça preferencialmente durante o dia e de frente para uma janela. 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Faça um teste</a:t>
            </a:r>
            <a:r>
              <a:rPr lang="en" sz="23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 para ver como ficará a iluminação do seu vídeo!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6941" y="139725"/>
            <a:ext cx="3130126" cy="85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1"/>
          <p:cNvSpPr txBox="1"/>
          <p:nvPr/>
        </p:nvSpPr>
        <p:spPr>
          <a:xfrm>
            <a:off x="904225" y="1182450"/>
            <a:ext cx="7335600" cy="28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Cuidados com o </a:t>
            </a: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áudio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: evite gravar próximo de máquinas que emitam ruídos constantes ou em local com muito vento, de modo que a captação de áudio seja prejudicada.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Faça um teste</a:t>
            </a:r>
            <a:r>
              <a:rPr lang="en" sz="23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para ver como ficará o som e a iluminação do seu vídeo!</a:t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